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57" r:id="rId5"/>
    <p:sldId id="258" r:id="rId6"/>
    <p:sldId id="270" r:id="rId7"/>
    <p:sldId id="276" r:id="rId8"/>
    <p:sldId id="273" r:id="rId9"/>
    <p:sldId id="277" r:id="rId10"/>
    <p:sldId id="285" r:id="rId11"/>
    <p:sldId id="286" r:id="rId12"/>
    <p:sldId id="278" r:id="rId13"/>
    <p:sldId id="287" r:id="rId14"/>
    <p:sldId id="274" r:id="rId15"/>
    <p:sldId id="279" r:id="rId16"/>
    <p:sldId id="280" r:id="rId17"/>
    <p:sldId id="281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275" r:id="rId31"/>
    <p:sldId id="300" r:id="rId32"/>
    <p:sldId id="282" r:id="rId33"/>
    <p:sldId id="283" r:id="rId34"/>
    <p:sldId id="284" r:id="rId35"/>
    <p:sldId id="301" r:id="rId36"/>
    <p:sldId id="306" r:id="rId37"/>
    <p:sldId id="305" r:id="rId38"/>
    <p:sldId id="269" r:id="rId39"/>
    <p:sldId id="30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367078262@qq.com" initials="2" lastIdx="1" clrIdx="0">
    <p:extLst>
      <p:ext uri="{19B8F6BF-5375-455C-9EA6-DF929625EA0E}">
        <p15:presenceInfo xmlns:p15="http://schemas.microsoft.com/office/powerpoint/2012/main" userId="92d06d9ff4ecb6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91F47-EF52-969B-358B-7B3B2AE42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EE615C-9260-B46F-DACD-E4209BFAD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5C35BE-CE05-6F4A-A4BA-284C8B306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E96F5-A5BB-C51F-357E-90D898A3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69CECA-6E6B-B799-F665-11C594BC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4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2FB3A-C62B-162C-D6D5-DE3A1CF8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5C3494-ABF5-30E6-1AA5-367A9B302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3C7F75-3418-8E1C-5B25-AE9B61C9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D24CAE-A101-076F-D473-1CDAC580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C5236-DA73-C613-F9A0-AC545727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7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FE4F53-7E96-0581-3884-BDEEBD5E3C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A98A61-437B-6F9D-05E3-EB884D863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E69779-0799-FA23-4373-96B7AD0C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BCDD92-582E-9048-48F8-817358A1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95CAE-8F25-E5DF-F5F5-A5A02F3B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86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B7A45-62DF-441F-E40B-F1E53940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AE3B1-E62C-114A-7DE5-72DBF4184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C077DB-A70D-8FD9-8D93-E765FB0E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7FE86-F4B1-E23A-CAB1-67F42F74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44DA9A-14B9-44EE-8491-B6EB425C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85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BACC0-C7E5-1459-0D4D-E76A9429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9EA6CD-BE01-3A4B-0BA9-B5636C358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C98EE-1709-86B9-D66A-1305B80B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12087-8A4E-E950-7AEB-DA929DFD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0A6BCB-C49F-E55D-92D4-2A0DE5E0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75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883E5-117E-939B-9989-68738D68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38386-4B2D-4F78-612E-AE601496C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489C10-B121-5F14-BC63-ABAD137FE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9F3664-A904-DC27-5343-F6B07D16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B4F16-12D3-7310-193E-9DE51624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9F430F-E89C-2976-9D88-E365B4E1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79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F8E1-879B-3BE9-BCF0-72E743F3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4C40D7-1DB6-5F3C-1250-B2551B561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97507-61D7-CD5D-6B8C-C44BC0BF0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0ED857-5090-79DA-2431-A93A66D65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DEA393-2A12-5006-FC20-0CB057EA4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8CB474-EC24-E08D-BE16-25A23E4C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82F79-3008-7209-26DE-E63482C1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451725-3FE3-268A-4031-09A356C6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45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52EF7-E0A3-88ED-757C-BD15DD46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A3946C-917A-912C-C5C3-98EC4F33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8A241-A824-606F-19A3-9F298AE5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297F7B-2393-1AD5-7AAF-717F5EDC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7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65B07D-62D5-3262-038C-DC898AE35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B353AE-F146-CDF3-0290-6299F12D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9F9AD9-7DB5-9DCF-B636-91AEEB89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0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757F3-CA7C-C351-21E8-B190857D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74A084-0A71-F9CF-9ECD-5AF89FE1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FD47C3-B92D-B761-3C95-0F09B4CBA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656D3B-4A75-161A-FDB7-1B8A800F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EE283D-FF07-02D9-6AED-26DEE832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FC03AB-C549-0AE2-8386-29B4F7A9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04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7CA9D-DF11-A6FC-C3DA-7E559A22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552264-F5AA-E570-4EED-C67DA6EE9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260C3F-1DDB-D354-1E82-E1EBEB45E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1DDA5E-418E-7AD5-6BFB-49075A348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2C8C6-F9F8-6CA3-6CC4-49916D18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AD5CDB-1181-27DE-D982-781360FE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9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D23ACF-C1B5-1939-2DF3-EBE41B51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DC02E4-38D9-8C0F-7871-4A967AD89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ED8BA-679F-FCDB-773C-A0D46F145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AD369-83B4-422A-A9E7-13818F4791C5}" type="datetimeFigureOut">
              <a:rPr lang="zh-CN" altLang="en-US" smtClean="0"/>
              <a:t>2022/11/27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FEAC05-14D9-92A6-78A0-4E0867D22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83CF11-9C9C-E28D-AEE2-99F886BCA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0303F-9CD4-44CA-B5E5-1E22693D51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66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nford.edu/~rezab/dao/notes/L08/cme323_lec8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C752F-14DC-C95F-B50C-E8FF45FD2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699" y="1938224"/>
            <a:ext cx="11172148" cy="1606701"/>
          </a:xfrm>
        </p:spPr>
        <p:txBody>
          <a:bodyPr>
            <a:normAutofit/>
          </a:bodyPr>
          <a:lstStyle/>
          <a:p>
            <a:r>
              <a:rPr lang="en-US" altLang="zh-CN" sz="4800" spc="-40" noProof="1"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Understanding Edge-of-Stability Training Dynam</a:t>
            </a:r>
            <a:r>
              <a:rPr lang="en-US" altLang="zh-CN" sz="4800" spc="-10" noProof="1"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i</a:t>
            </a:r>
            <a:r>
              <a:rPr lang="en-US" altLang="zh-CN" sz="4800" noProof="1"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cs </a:t>
            </a:r>
            <a:r>
              <a:rPr lang="en-US" altLang="zh-CN" sz="4800" spc="-20" noProof="1"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with a Minim</a:t>
            </a:r>
            <a:r>
              <a:rPr lang="en-US" altLang="zh-CN" sz="4800" noProof="1"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alist</a:t>
            </a:r>
            <a:r>
              <a:rPr lang="en-US" altLang="zh-CN" sz="4800" spc="-20" noProof="1"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4800" noProof="1">
                <a:latin typeface="Calibri" panose="020F0502020204030204" pitchFamily="34" charset="0"/>
                <a:ea typeface="微软雅黑" panose="020B0503020204020204" charset="-122"/>
                <a:cs typeface="Calibri" panose="020F0502020204030204" pitchFamily="34" charset="0"/>
                <a:sym typeface="+mn-ea"/>
              </a:rPr>
              <a:t>Example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C5F366-61D8-367D-5247-39CF13112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326" y="3940063"/>
            <a:ext cx="9144000" cy="1655762"/>
          </a:xfrm>
        </p:spPr>
        <p:txBody>
          <a:bodyPr/>
          <a:lstStyle/>
          <a:p>
            <a:r>
              <a:rPr lang="en-US" altLang="zh-CN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Zixuan</a:t>
            </a:r>
            <a:r>
              <a:rPr lang="en-US" altLang="zh-CN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Wang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6995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B05E0-CB44-1C0C-BA24-07E38689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EoS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: Neural networks are not quadratic!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9E985D-B032-729C-A6D3-441838EB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484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On a quadratic objective: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Once sharpness grows larger than 2/</a:t>
            </a:r>
            <a:r>
              <a:rPr lang="en-US" altLang="zh-CN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η, the top eigendirection diverges!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GD also diverges on a fixed local quadratic approximation.</a:t>
            </a:r>
            <a:endParaRPr lang="en-US" altLang="zh-CN" sz="2800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CN" sz="2800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7CF362-ED1E-553E-5063-6050F939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83" y="1604116"/>
            <a:ext cx="3817305" cy="5734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3011B9-72A3-DFC2-07F6-3776D54C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10" y="3429000"/>
            <a:ext cx="3885221" cy="26670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9920AA-4920-FF05-A883-DD9BDC59472C}"/>
              </a:ext>
            </a:extLst>
          </p:cNvPr>
          <p:cNvSpPr txBox="1"/>
          <p:nvPr/>
        </p:nvSpPr>
        <p:spPr>
          <a:xfrm>
            <a:off x="5000089" y="6048156"/>
            <a:ext cx="2191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[Cohen et al. ICLR 21]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2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B014A-E937-91D0-3752-51E88B27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Gradient descent and gradient flow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C020021-B6E6-E0B0-D445-0254FFC4D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1764" y="3963335"/>
            <a:ext cx="3539458" cy="2137214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A8CF8F-EE02-2986-A5F0-8E3B2290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29" y="1720198"/>
            <a:ext cx="3736903" cy="22136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28F26A-125F-D44D-BDD6-CA2A739BF510}"/>
              </a:ext>
            </a:extLst>
          </p:cNvPr>
          <p:cNvSpPr txBox="1"/>
          <p:nvPr/>
        </p:nvSpPr>
        <p:spPr>
          <a:xfrm>
            <a:off x="9392069" y="6065872"/>
            <a:ext cx="2191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[Cohen et al. ICLR 21]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1BEE463D-FBA3-ED36-69FB-7BB52A3EFB39}"/>
              </a:ext>
            </a:extLst>
          </p:cNvPr>
          <p:cNvSpPr txBox="1">
            <a:spLocks/>
          </p:cNvSpPr>
          <p:nvPr/>
        </p:nvSpPr>
        <p:spPr>
          <a:xfrm>
            <a:off x="838200" y="1528549"/>
            <a:ext cx="6172200" cy="4648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Gradient flow: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Sharpness keeps increasing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Gradient descent: 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Sharpness increases to the stability threshold and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oscillates around it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(???)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Eventually converge to a minimum with sharpness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2/η.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Beyond the NTK regime: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Always requires the sharpness smaller than 1/</a:t>
            </a:r>
            <a:r>
              <a:rPr lang="en-US" altLang="zh-CN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η.</a:t>
            </a:r>
            <a:endParaRPr lang="en-US" altLang="zh-CN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8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6644E-C4F2-7360-2BEC-3C1B5717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interesting about </a:t>
            </a:r>
            <a:r>
              <a:rPr lang="en-US" altLang="zh-CN" dirty="0" err="1"/>
              <a:t>EoS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63403-BEFA-7380-C312-C5A7C1F2A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27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262626"/>
                </a:solidFill>
                <a:effectLst/>
                <a:latin typeface="CMSSBX10"/>
              </a:rPr>
              <a:t>Convergence cannot be explained by traditional analysis </a:t>
            </a:r>
            <a:endParaRPr lang="en-US" altLang="zh-CN" sz="3600" dirty="0"/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solidFill>
                  <a:srgbClr val="262626"/>
                </a:solidFill>
                <a:latin typeface="CMSS10"/>
              </a:rPr>
              <a:t>Diverging in quadratic approximation vs converging in </a:t>
            </a:r>
            <a:r>
              <a:rPr lang="en-US" altLang="zh-CN" sz="2000" dirty="0">
                <a:solidFill>
                  <a:srgbClr val="FF0000"/>
                </a:solidFill>
                <a:latin typeface="CMSS10"/>
              </a:rPr>
              <a:t>real landscape 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solidFill>
                  <a:srgbClr val="262626"/>
                </a:solidFill>
                <a:latin typeface="CMSS10"/>
              </a:rPr>
              <a:t>Monotonic vs non-monotonic decreasing of loss </a:t>
            </a:r>
          </a:p>
          <a:p>
            <a:pPr lvl="1">
              <a:lnSpc>
                <a:spcPct val="100000"/>
              </a:lnSpc>
            </a:pPr>
            <a:endParaRPr lang="en-US" altLang="zh-CN" sz="2000" dirty="0">
              <a:solidFill>
                <a:srgbClr val="262626"/>
              </a:solidFill>
              <a:latin typeface="CMSS1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262626"/>
                </a:solidFill>
                <a:effectLst/>
                <a:latin typeface="CMSSBX10"/>
              </a:rPr>
              <a:t>Step size determines converging sharpness </a:t>
            </a:r>
            <a:endParaRPr lang="en-US" altLang="zh-CN" sz="3600" dirty="0"/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Gradient descent </a:t>
            </a:r>
            <a:r>
              <a:rPr lang="en-US" altLang="zh-CN" sz="2000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V.S. gradient flow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trajectory</a:t>
            </a:r>
            <a:r>
              <a:rPr lang="en-US" altLang="zh-CN" sz="2000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(out of the NTK regime)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Implicit regularization effect of learning rate - better generalization (</a:t>
            </a:r>
            <a:r>
              <a:rPr lang="en-US" altLang="zh-CN" sz="2000" dirty="0" err="1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Keskar</a:t>
            </a:r>
            <a:r>
              <a:rPr lang="en-US" altLang="zh-CN" sz="2000" dirty="0">
                <a:solidFill>
                  <a:srgbClr val="26262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al., 2016; Jiang et al., 2019) ?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034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CE0D9-9494-631A-BA0E-D9D6766F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Characterization of Edge-of-Stability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205134-CD88-B396-B38D-7BCA7407F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128" y="1690688"/>
            <a:ext cx="9626817" cy="4351338"/>
          </a:xfrm>
        </p:spPr>
      </p:pic>
    </p:spTree>
    <p:extLst>
      <p:ext uri="{BB962C8B-B14F-4D97-AF65-F5344CB8AC3E}">
        <p14:creationId xmlns:p14="http://schemas.microsoft.com/office/powerpoint/2010/main" val="49170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6358A-5873-2175-2412-6905DA82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2243A-8203-9ED3-DD84-69D465B9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descent, L-smoothness and sharpness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The Edge-of-Stability phenomenon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Our minimalist model with </a:t>
            </a:r>
            <a:r>
              <a:rPr lang="en-US" altLang="zh-CN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 + Trajectory analysis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Experiments + Discussions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38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5BD88-78AB-D354-EF3C-7F5FE269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Minimalist Example for </a:t>
            </a:r>
            <a:r>
              <a:rPr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EoS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620F8-4D0F-118E-1E28-2F0BE0E0D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 explore this problem by the first principle, we try to find the simplest model that Edge-of-Stability can happen.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Scalar network!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Let’s first consider a two-scalar product: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Previously, Wang et al. (2022) and Chen and Bruna (2022) has conducted fine-grained convergence analysis for this model.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But the converging minima are significant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flatter than 2/η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 not satisfy the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sharpness concentration!</a:t>
            </a:r>
          </a:p>
          <a:p>
            <a:pPr lvl="1"/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Later we will discuss why…</a:t>
            </a: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382B1D-A86C-E34E-3BE5-CE1D7CD12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98"/>
          <a:stretch/>
        </p:blipFill>
        <p:spPr>
          <a:xfrm>
            <a:off x="6914868" y="3043666"/>
            <a:ext cx="2608118" cy="45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6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F1608-DD6D-C8E2-CEB8-02FDA838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Minimalist Example for </a:t>
            </a:r>
            <a:r>
              <a:rPr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EoS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6F455-38BA-F819-9795-5F66EBD64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0355" cy="466725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Unfortunately, 2 scalar fails—we need more!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Consider the simple objective:</a:t>
            </a: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It is equivalent to a 4-scalar network with initialization (x, x, y, y) and input (1, 1).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Let’s see the loss plot &amp; sharpness contour:</a:t>
            </a:r>
          </a:p>
          <a:p>
            <a:pPr lvl="1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Global minima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= 1.</a:t>
            </a:r>
          </a:p>
          <a:p>
            <a:pPr lvl="1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(In the first quadrant) 2 </a:t>
            </a:r>
            <a:r>
              <a:rPr lang="en-US" altLang="zh-CN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Minima</a:t>
            </a:r>
          </a:p>
          <a:p>
            <a:pPr lvl="1"/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Minima: minima with sharpness = 2/η.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47C8BD-453E-1D6D-46E9-13684468C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" t="17880" r="-263" b="18887"/>
          <a:stretch/>
        </p:blipFill>
        <p:spPr>
          <a:xfrm>
            <a:off x="2177195" y="2829635"/>
            <a:ext cx="3462363" cy="4276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B7FA97-6424-9CD0-CD46-7CC7BBA23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787" y="1555844"/>
            <a:ext cx="4269629" cy="4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00CB9-85EC-BB09-3381-C2FCF706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Sharpness Concentration and Adaptivity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E96E7-0C52-E496-133E-5E734FF9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Surprisingly, the simple objective exhibits both sharpness concentration and adaptivity!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40981F-DD5D-A1EF-9BE9-01225E364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09" y="2731739"/>
            <a:ext cx="2861929" cy="3354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2FB820-FB38-0DB1-B516-FCF7D92D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547" y="2265550"/>
            <a:ext cx="3231227" cy="4351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627281-78B2-B2C2-73AE-0070D6D9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478" y="6246221"/>
            <a:ext cx="3612445" cy="37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07B45-619A-AAF1-CBC9-95F566CB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Training Trajectory of GD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42E90-FC10-55E9-186C-43805899A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887"/>
            <a:ext cx="10515600" cy="457107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Why </a:t>
            </a:r>
            <a:r>
              <a:rPr lang="en-US" altLang="zh-CN" sz="2400">
                <a:latin typeface="Calibri" panose="020F0502020204030204" pitchFamily="34" charset="0"/>
                <a:cs typeface="Calibri" panose="020F0502020204030204" pitchFamily="34" charset="0"/>
              </a:rPr>
              <a:t>there exist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these two characterization?</a:t>
            </a:r>
          </a:p>
          <a:p>
            <a:pPr lvl="1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Fortunately, we can plot the GD trajectory: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43262F-30F5-1A4D-E140-09CE498C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24" y="2390624"/>
            <a:ext cx="7979391" cy="393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7E9F5-6C40-82C8-1124-1B099817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4242"/>
          </a:xfrm>
        </p:spPr>
        <p:txBody>
          <a:bodyPr/>
          <a:lstStyle/>
          <a:p>
            <a:r>
              <a:rPr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EoS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 Trajectory—the parabolic boundary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93B3B8-78DA-62F2-BC24-BF67EF99C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140"/>
            <a:ext cx="4807424" cy="4593823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What is the trajectory’s boundary?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Look like a parabola with the tip near the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minima (determined by the step size η)!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phase portrait shows the similar result: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There must be some reason lying in the GD dynamics!!</a:t>
            </a:r>
          </a:p>
          <a:p>
            <a:pPr lvl="1"/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Though the parabola is kind of tilted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…(Remember this issue)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C413B2-E2FA-377A-A4DB-821B44A4E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6"/>
          <a:stretch/>
        </p:blipFill>
        <p:spPr>
          <a:xfrm>
            <a:off x="5959520" y="1653654"/>
            <a:ext cx="5458383" cy="35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5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6358A-5873-2175-2412-6905DA82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2243A-8203-9ED3-DD84-69D465B9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descent, L-smoothness and sharpness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The Edge-of-Stability phenomenon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Our minimalist model with </a:t>
            </a:r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+ Trajectory analysis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Experiments + Discussions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50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84B38-B636-8437-6D22-FCBBBB17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Dynamics characterization 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C431B5-234D-BE31-384D-333FC473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534"/>
            <a:ext cx="10515600" cy="4557429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GD update on (x, y):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vertex of the parabola is approximately the η-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minimum!</a:t>
            </a:r>
          </a:p>
          <a:p>
            <a:endParaRPr lang="en-US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Local dynamics should be enough to capture this!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consider the local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taylor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expansion around this minimum.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But…is (x, y) coordinate the best parameterization? </a:t>
            </a:r>
          </a:p>
          <a:p>
            <a:pPr lvl="2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parabola is tilted (along the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=1), so….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C20051-F7BB-CB9F-6461-AEB1973F5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97" y="2153085"/>
            <a:ext cx="7397087" cy="4000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F5CCE6-4A38-9E36-5781-3D9D8D49B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5"/>
          <a:stretch/>
        </p:blipFill>
        <p:spPr>
          <a:xfrm>
            <a:off x="1717343" y="3078808"/>
            <a:ext cx="8093122" cy="7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52C01-684A-69AF-6BE1-45389909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7114"/>
          </a:xfrm>
        </p:spPr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Reparameterization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AAD9DF-CB9F-EABE-08EA-FC7E912B2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83" y="1667052"/>
            <a:ext cx="10261979" cy="3747892"/>
          </a:xfrm>
        </p:spPr>
      </p:pic>
    </p:spTree>
    <p:extLst>
      <p:ext uri="{BB962C8B-B14F-4D97-AF65-F5344CB8AC3E}">
        <p14:creationId xmlns:p14="http://schemas.microsoft.com/office/powerpoint/2010/main" val="64413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945ED-9BAA-B661-E2AB-A090F22E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New dynamics characterization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FA4C8-9878-2DB0-B642-CA5C03CA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From (x, y) to (a, b):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Oh no too complicated!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Don’t worry, we can use Taylor expansion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733BD7-7EFC-F6B7-6900-57AF6CBC4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2"/>
          <a:stretch/>
        </p:blipFill>
        <p:spPr>
          <a:xfrm>
            <a:off x="1291989" y="2315531"/>
            <a:ext cx="9398758" cy="266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4195A-5E4F-DF84-4C61-7ABE8D5B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Approximate 1-step dynamics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4B4D5-EB60-3D31-37F4-84D3E56D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E68BEA-32C6-FB2D-F973-69A82664B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15"/>
          <a:stretch/>
        </p:blipFill>
        <p:spPr>
          <a:xfrm>
            <a:off x="873456" y="1871118"/>
            <a:ext cx="10142850" cy="29104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835A0-A08F-BB58-A4E5-C423CCE3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4781550"/>
            <a:ext cx="2623889" cy="440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263F16-9E25-CEED-8CD0-6752CEC35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714" y="4781550"/>
            <a:ext cx="2810333" cy="48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22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A5B63-F7DA-0E5A-4032-7F5DDEB6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Approximate 2-step dynamics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7859C-0493-72AA-AD66-B970C858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Why b’ is always flipping signs without much movement: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Some terms cancel out in two steps—look at the 2-step dynamics!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9950D1-65CD-52C8-6188-3A2AECCA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39" y="2753508"/>
            <a:ext cx="3747156" cy="36086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6D9C66-220B-A129-265D-F4392B73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2753508"/>
            <a:ext cx="3772554" cy="39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409D2-49B4-CC68-4E2E-E100D95F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Fine-grained Analysis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20C9B-7097-C2EA-3F4F-25014308D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7782" cy="4351338"/>
          </a:xfrm>
        </p:spPr>
        <p:txBody>
          <a:bodyPr/>
          <a:lstStyle/>
          <a:p>
            <a:r>
              <a:rPr lang="en-US" altLang="zh-CN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Phase 1. (Convergence to near parabola)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Section I &amp; III: soon enter section II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 II: stay in this regime and eventually exit from the left</a:t>
            </a:r>
            <a:endParaRPr lang="en-US" altLang="zh-CN" sz="18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Phase 2. (Convergence along parabola)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entering IV: provably converge to the parabola with O(</a:t>
            </a:r>
            <a:r>
              <a:rPr lang="el-GR" altLang="zh-CN" sz="1800" i="1" dirty="0">
                <a:solidFill>
                  <a:srgbClr val="000000"/>
                </a:solidFill>
                <a:effectLst/>
                <a:latin typeface="CMMI10"/>
              </a:rPr>
              <a:t>κ</a:t>
            </a:r>
            <a:r>
              <a:rPr lang="en-US" altLang="zh-CN" sz="1800" i="1" baseline="30000" dirty="0">
                <a:solidFill>
                  <a:srgbClr val="000000"/>
                </a:solidFill>
                <a:latin typeface="CMMI10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error and enter section V.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Stay in V and finally converge in section VI to the vertex.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vertex is not the exact η-</a:t>
            </a:r>
            <a:r>
              <a:rPr lang="en-US" altLang="zh-CN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minimum (but close enough).</a:t>
            </a:r>
          </a:p>
          <a:p>
            <a:pPr lvl="1"/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CDE291-E8B1-982B-4D17-03BEADE2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21" y="1690688"/>
            <a:ext cx="6446074" cy="42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20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AB811-1B29-2423-31C5-38897427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Provable Sharpness concentration</a:t>
            </a:r>
            <a:endParaRPr lang="zh-CN" alt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B03B67D-90C9-5EAF-0F77-5145C01EA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prove the property with a constant size initialization region.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0FC0B006-C1BE-200B-0E55-188A53FDE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5"/>
          <a:stretch/>
        </p:blipFill>
        <p:spPr>
          <a:xfrm>
            <a:off x="838200" y="2465695"/>
            <a:ext cx="10515600" cy="37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89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C1380-1D7D-CE62-FCC1-6AA3CD1D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Provable Sharpness adaptivity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175EE-F854-9B93-A42F-C89775A4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Since we have a large region of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we can easily re-formalize the theorem for sharpness adaptivity.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36C1C1-A25F-EDB1-A74C-A188DBB1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33" y="2807306"/>
            <a:ext cx="9674022" cy="171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06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3C670-1A9F-3760-78D2-3CBFFFB2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2-scalar case: why there is no </a:t>
            </a:r>
            <a:r>
              <a:rPr lang="en-US" altLang="zh-CN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EoS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FB3D53-437D-316E-53C0-41D85C4D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80570" cy="4351338"/>
          </a:xfrm>
        </p:spPr>
        <p:txBody>
          <a:bodyPr/>
          <a:lstStyle/>
          <a:p>
            <a:r>
              <a:rPr lang="en-US" altLang="zh-CN" sz="2100" dirty="0">
                <a:latin typeface="Calibri" panose="020F0502020204030204" pitchFamily="34" charset="0"/>
                <a:cs typeface="Calibri" panose="020F0502020204030204" pitchFamily="34" charset="0"/>
              </a:rPr>
              <a:t>Similarly, we consider the 2-step dynamics: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5F968D-79D4-8AD9-5F34-D4E6A1E9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49" y="2212750"/>
            <a:ext cx="6711587" cy="3228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5FAFD5-DA5C-4C8B-98FE-6EEDBAA58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052" y="1651383"/>
            <a:ext cx="3779097" cy="4351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9469AF-E804-C1D5-AD63-27AE2A2D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33" y="5299263"/>
            <a:ext cx="4926349" cy="124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91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50793-B534-1766-0C86-A3A9E5D5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Difference Between Degree-2 and Degree-4 Models</a:t>
            </a:r>
            <a:endParaRPr lang="zh-CN" altLang="en-US"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DCFF69E-802A-8C83-0868-57E9A98D6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678" y="1701973"/>
            <a:ext cx="7513393" cy="4375893"/>
          </a:xfrm>
        </p:spPr>
      </p:pic>
    </p:spTree>
    <p:extLst>
      <p:ext uri="{BB962C8B-B14F-4D97-AF65-F5344CB8AC3E}">
        <p14:creationId xmlns:p14="http://schemas.microsoft.com/office/powerpoint/2010/main" val="34020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6358A-5873-2175-2412-6905DA82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2243A-8203-9ED3-DD84-69D465B9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descent, L-smoothness and sharpness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The Edge-of-Stability phenomenon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Our minimalist model with </a:t>
            </a:r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+ Trajectory analysis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Experiments + Discussions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732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6358A-5873-2175-2412-6905DA82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2243A-8203-9ED3-DD84-69D465B9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descent, L-smoothness and sharpness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The Edge-of-Stability phenomenon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Our minimalist model with </a:t>
            </a:r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+ Trajectory analysis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Experiments + Discussions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088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746B7-C0C4-317D-CC1F-71BCC50F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Beyond Minimalist: real-world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62F3B-18F8-BEAD-E196-49BC9FED7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Critics: the model is too simple! 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Not relevant to real-world problems!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Rejection!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Indeed, the analysis for real-world model is too hard…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Higher dimension models definitely have different characteristics.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But experiments show in some cases, our intuition also works on real world models!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Over-parameterized FC networks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3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3710F-8214-7279-5F2D-0D821E85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Beyond Minimalist: real-world model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96B00-81BC-B7FA-3156-9E020173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srgbClr val="262626"/>
                </a:solidFill>
                <a:effectLst/>
                <a:latin typeface="CMSSBX10"/>
              </a:rPr>
              <a:t>Dataset</a:t>
            </a:r>
            <a:r>
              <a:rPr lang="en-US" altLang="zh-CN" sz="1800" dirty="0">
                <a:solidFill>
                  <a:srgbClr val="262626"/>
                </a:solidFill>
                <a:effectLst/>
                <a:latin typeface="CMSS10"/>
              </a:rPr>
              <a:t>: 50-image binary subset of CIFAR-10: cars (-1) &amp; planes (+1) </a:t>
            </a:r>
            <a:endParaRPr lang="en-US" altLang="zh-CN" dirty="0"/>
          </a:p>
          <a:p>
            <a:r>
              <a:rPr lang="en-US" altLang="zh-CN" sz="1800" b="1" dirty="0">
                <a:solidFill>
                  <a:srgbClr val="262626"/>
                </a:solidFill>
                <a:effectLst/>
                <a:latin typeface="CMSSBX10"/>
              </a:rPr>
              <a:t>Model</a:t>
            </a:r>
            <a:r>
              <a:rPr lang="en-US" altLang="zh-CN" sz="1800" dirty="0">
                <a:solidFill>
                  <a:srgbClr val="262626"/>
                </a:solidFill>
                <a:effectLst/>
                <a:latin typeface="CMSS10"/>
              </a:rPr>
              <a:t>: 5-layer ELU/tanh-activated fully-connected network; MSE loss </a:t>
            </a:r>
            <a:endParaRPr lang="en-US" altLang="zh-CN" dirty="0"/>
          </a:p>
          <a:p>
            <a:r>
              <a:rPr lang="en-US" altLang="zh-CN" sz="1800" b="1" dirty="0">
                <a:solidFill>
                  <a:srgbClr val="262626"/>
                </a:solidFill>
                <a:effectLst/>
                <a:latin typeface="CMSSBX10"/>
              </a:rPr>
              <a:t>Parabolic </a:t>
            </a:r>
            <a:r>
              <a:rPr lang="en-US" altLang="zh-CN" sz="1800" dirty="0">
                <a:solidFill>
                  <a:srgbClr val="262626"/>
                </a:solidFill>
                <a:effectLst/>
                <a:latin typeface="CMSS10"/>
              </a:rPr>
              <a:t>trajectory on </a:t>
            </a:r>
            <a:r>
              <a:rPr lang="en-US" altLang="zh-CN" sz="1800" b="1" dirty="0">
                <a:solidFill>
                  <a:srgbClr val="262626"/>
                </a:solidFill>
                <a:effectLst/>
                <a:latin typeface="CMSSBX10"/>
              </a:rPr>
              <a:t>2D subspace </a:t>
            </a:r>
            <a:r>
              <a:rPr lang="en-US" altLang="zh-CN" sz="1800" dirty="0">
                <a:solidFill>
                  <a:srgbClr val="262626"/>
                </a:solidFill>
                <a:effectLst/>
                <a:latin typeface="CMSS10"/>
              </a:rPr>
              <a:t>toward end of convergence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DCD25B-5943-C58F-DE5A-901C7099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99" y="2975447"/>
            <a:ext cx="9656004" cy="30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0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D4ADA-7355-4017-DBE1-C4682C35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Global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trajectory and chaos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5D3275-823F-C211-D2DF-6057DACA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Critics: Even though the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region is large, it’s still very local! </a:t>
            </a: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Yes…Even for the minimalist model, proving global convergence is intrinsically difficult!</a:t>
            </a:r>
          </a:p>
          <a:p>
            <a:pPr lvl="1"/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Fractal Structures exists. No closed form for the boundaries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139D06-5489-E3C2-F08C-795875A7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33" y="2816825"/>
            <a:ext cx="8721333" cy="38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8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528BE-995D-857A-C876-3BEBE1DF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Bifurcation in GD dynamics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E4D-4B3B-9214-C382-B9D1F66D6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Near the boundary of convergence, the GD trajectory exhibits bifurcation.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B0D4C8-59BC-ACE1-03B5-3D581CCEA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79" y="2223171"/>
            <a:ext cx="5339342" cy="395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95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79DE0-87E9-17EB-301A-90199A79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Source of Bifurcation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FDCA78-183F-D980-4A80-8F47619F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48" y="1833761"/>
            <a:ext cx="9287997" cy="39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0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239AD-C833-7124-8AFA-31E34741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What about SGD?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9B108-89D9-AB2E-7219-2D0B53A3E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 far we have focus on the GD dynamics.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What about the more general SGD? Does it exhibit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Yes. (But has other effects afterwards)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Consider our model with label noise:</a:t>
            </a:r>
          </a:p>
          <a:p>
            <a:pPr lvl="1"/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First exhibits parabolic trajectory;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Then follows sharpness reduction flow </a:t>
            </a:r>
          </a:p>
          <a:p>
            <a:pPr marL="457200" lvl="1" indent="0"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(Li et al., ICLR 2022)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940DCD-CEAA-1ADF-9A57-5D47E550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25" y="2708360"/>
            <a:ext cx="4186560" cy="3988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EE86BD-803E-EFD9-8AF6-D73D7852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551" y="3429000"/>
            <a:ext cx="3381847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55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CFEC7-B16D-B80C-B9CC-0967C91C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Future Directions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662CB-F7B4-21B2-0C8B-F17B2663F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Identify the source of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in general neural networks. 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Find the boundary of bifurcation map on global convergence analysis. 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Study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in stochastic gradient descent.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1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D1B7A-7E48-911C-0F54-F1CC4B05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Acknowledgement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F7D4D-CC85-EBD5-B61B-5A2D8A92F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97554" cy="4351338"/>
          </a:xfrm>
        </p:spPr>
        <p:txBody>
          <a:bodyPr/>
          <a:lstStyle/>
          <a:p>
            <a:r>
              <a:rPr lang="en-US" altLang="zh-CN" sz="2800" dirty="0">
                <a:solidFill>
                  <a:srgbClr val="262626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This work is completed under the supervision of Professor Rong Ge in collaboration with </a:t>
            </a:r>
            <a:r>
              <a:rPr lang="en-US" altLang="zh-CN" sz="2800" dirty="0" err="1">
                <a:solidFill>
                  <a:srgbClr val="262626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Xingyu</a:t>
            </a:r>
            <a:r>
              <a:rPr lang="en-US" altLang="zh-CN" sz="2800" dirty="0">
                <a:solidFill>
                  <a:srgbClr val="262626"/>
                </a:solidFill>
                <a:latin typeface="Calibri Light" panose="020F0302020204030204" pitchFamily="34" charset="0"/>
                <a:ea typeface="Arial" panose="020B0604020202020204" pitchFamily="34" charset="0"/>
                <a:cs typeface="Calibri Light" panose="020F0302020204030204" pitchFamily="34" charset="0"/>
              </a:rPr>
              <a:t> Zhu, Xiang Wang Ph.D., and Mo Zhou.</a:t>
            </a:r>
          </a:p>
          <a:p>
            <a:r>
              <a:rPr lang="en-US" altLang="zh-CN" dirty="0">
                <a:solidFill>
                  <a:srgbClr val="26262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 would like to thank Professor Rong Ge for the mentorship over my research experience in the Department of Computer Science at Duke University. </a:t>
            </a:r>
          </a:p>
          <a:p>
            <a:r>
              <a:rPr lang="en-US" altLang="zh-CN" dirty="0">
                <a:solidFill>
                  <a:srgbClr val="26262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Thank </a:t>
            </a:r>
            <a:r>
              <a:rPr lang="en-US" altLang="zh-CN" dirty="0" err="1">
                <a:solidFill>
                  <a:srgbClr val="26262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Xingyu</a:t>
            </a:r>
            <a:r>
              <a:rPr lang="en-US" altLang="zh-CN" dirty="0">
                <a:solidFill>
                  <a:srgbClr val="26262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Zhu for helping me with this seminar by providing his graduate thesis presentation slides!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818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BEA04-C266-954C-FE24-E17D916C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829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Thank you! Any questions?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85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3286E-BBCB-0D86-09DD-69FAFB6D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Machine learning and Gradient Descent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9FDDF-4956-A87E-A424-9F13096F7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There are millions of ML problems/target functions</a:t>
            </a:r>
            <a:endParaRPr lang="en-US" altLang="zh-CN" sz="2800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But (almost) just one algorithm for optimization:</a:t>
            </a:r>
          </a:p>
          <a:p>
            <a:pPr lvl="1">
              <a:lnSpc>
                <a:spcPct val="120000"/>
              </a:lnSpc>
            </a:pPr>
            <a:r>
              <a:rPr lang="en-US" altLang="zh-CN" sz="2800" b="1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(Stochastic) Gradient Descent or its variants.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Not because ML researchers are lazy/stupid! </a:t>
            </a:r>
          </a:p>
          <a:p>
            <a:pPr lvl="1">
              <a:lnSpc>
                <a:spcPct val="120000"/>
              </a:lnSpc>
            </a:pPr>
            <a:r>
              <a:rPr lang="en-US" altLang="zh-CN" sz="2800" b="1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--- It’s actually powerful and widely-used.</a:t>
            </a:r>
          </a:p>
          <a:p>
            <a:pPr>
              <a:lnSpc>
                <a:spcPct val="120000"/>
              </a:lnSpc>
            </a:pPr>
            <a:endParaRPr lang="en-US" altLang="zh-CN" sz="3200" b="1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  <a:p>
            <a:endParaRPr lang="en-US" altLang="zh-CN" sz="3200" b="1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D1452D-E445-D123-8656-1163A0FE58B7}"/>
              </a:ext>
            </a:extLst>
          </p:cNvPr>
          <p:cNvSpPr txBox="1"/>
          <p:nvPr/>
        </p:nvSpPr>
        <p:spPr>
          <a:xfrm>
            <a:off x="7518881" y="6123543"/>
            <a:ext cx="438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[Machine Learning slides, Prof. Yang Yuan]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4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5B068-2355-D27B-757A-00830727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Gradient Descent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EFC970E-0AEE-29C2-E1C7-D4054AFC3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3" y="1754459"/>
            <a:ext cx="8663051" cy="1728800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02D5CD-6CCE-84DA-D696-5DF2FBADD969}"/>
              </a:ext>
            </a:extLst>
          </p:cNvPr>
          <p:cNvSpPr txBox="1"/>
          <p:nvPr/>
        </p:nvSpPr>
        <p:spPr>
          <a:xfrm>
            <a:off x="7579553" y="6249122"/>
            <a:ext cx="432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[Machine Learning slides, Prof. Yang Yuan]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7F10B4-53D5-A971-B4FA-2CB4168B3A8F}"/>
              </a:ext>
            </a:extLst>
          </p:cNvPr>
          <p:cNvSpPr txBox="1"/>
          <p:nvPr/>
        </p:nvSpPr>
        <p:spPr>
          <a:xfrm>
            <a:off x="1062827" y="3557638"/>
            <a:ext cx="60952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Intuition: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gives the direction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 decrease the loss function objective.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Take one step of that direction and do this iteratively (gradient direction may change over time)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CC8194C-921F-C235-8E3D-2F5B385B8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222" y="3429000"/>
            <a:ext cx="3693714" cy="25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9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9B2632-18F6-B40D-C9AE-51C06EE2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L-smoothness and sharpness 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4DB17B-D7C8-30A8-C972-1DA517AC4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1129"/>
            <a:ext cx="10515600" cy="112548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C64249-1158-4768-4BB4-8D89BE65D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7" y="3443770"/>
            <a:ext cx="8710676" cy="18431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4FBE10-4883-A5AF-3547-7DAC6F4D7268}"/>
              </a:ext>
            </a:extLst>
          </p:cNvPr>
          <p:cNvSpPr txBox="1"/>
          <p:nvPr/>
        </p:nvSpPr>
        <p:spPr>
          <a:xfrm>
            <a:off x="8036840" y="2611987"/>
            <a:ext cx="3466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[cme323_lec8.pdf (stanford.edu)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FD3FA1-85CA-E1EE-6E02-916966F37307}"/>
              </a:ext>
            </a:extLst>
          </p:cNvPr>
          <p:cNvSpPr txBox="1"/>
          <p:nvPr/>
        </p:nvSpPr>
        <p:spPr>
          <a:xfrm>
            <a:off x="1033670" y="5286871"/>
            <a:ext cx="959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L-smoothness assumption: sharpness is always upper-bounded by L !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6ED4C2-4466-6837-79B5-35DF6C9396D3}"/>
              </a:ext>
            </a:extLst>
          </p:cNvPr>
          <p:cNvSpPr txBox="1"/>
          <p:nvPr/>
        </p:nvSpPr>
        <p:spPr>
          <a:xfrm>
            <a:off x="1033670" y="3027878"/>
            <a:ext cx="959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L-smoothness assumption: the gradient cannot change too quickly.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30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8956E-528C-BB05-2043-A80281B4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Descent Lemma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618477-7ECD-67F2-C700-4893A5C38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8343"/>
            <a:ext cx="9530147" cy="3881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99C2D3-2141-84CC-DDCE-6FB2B747A74B}"/>
                  </a:ext>
                </a:extLst>
              </p:cNvPr>
              <p:cNvSpPr txBox="1"/>
              <p:nvPr/>
            </p:nvSpPr>
            <p:spPr>
              <a:xfrm>
                <a:off x="733286" y="5249588"/>
                <a:ext cx="9232348" cy="843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We should pick the step size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𝜼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&lt;</m:t>
                    </m:r>
                    <m:f>
                      <m:f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𝑳</m:t>
                        </m:r>
                      </m:den>
                    </m:f>
                  </m:oMath>
                </a14:m>
                <a:r>
                  <a:rPr lang="zh-CN" altLang="en-US" sz="20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altLang="zh-CN" sz="20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to make sure the loss decreases</a:t>
                </a:r>
                <a:r>
                  <a:rPr lang="en-US" altLang="zh-CN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But is it always </a:t>
                </a:r>
                <a:r>
                  <a:rPr lang="en-US" altLang="zh-CN" sz="2000" b="1" i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True…? </a:t>
                </a:r>
                <a:endParaRPr lang="zh-CN" altLang="en-US" sz="2000" b="1" i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99C2D3-2141-84CC-DDCE-6FB2B747A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86" y="5249588"/>
                <a:ext cx="9232348" cy="843244"/>
              </a:xfrm>
              <a:prstGeom prst="rect">
                <a:avLst/>
              </a:prstGeom>
              <a:blipFill>
                <a:blip r:embed="rId3"/>
                <a:stretch>
                  <a:fillRect l="-594" b="-12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96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6358A-5873-2175-2412-6905DA82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A2243A-8203-9ED3-DD84-69D465B9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descent, L-smoothness and sharpness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The Edge-of-Stability phenomenon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Our minimalist model with </a:t>
            </a:r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EoS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+ Trajectory analysis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Experiments + Discussions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43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22CA0-38A0-93A9-974B-414B7DAC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Progressive sharpening and Edge of Stability</a:t>
            </a:r>
            <a:endParaRPr lang="zh-CN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E3AF1-F55A-95B1-53DC-276594CC2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33182"/>
            <a:ext cx="4114800" cy="454378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The descent lemma does not always hold!</a:t>
            </a:r>
          </a:p>
          <a:p>
            <a:r>
              <a:rPr lang="en-US" altLang="zh-CN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Cohen et al. observe that:</a:t>
            </a:r>
          </a:p>
          <a:p>
            <a:pPr lvl="1"/>
            <a:r>
              <a:rPr lang="en-US" altLang="zh-CN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(Progressive sharpening)               The sharpness first increases until it reaches 2/η.</a:t>
            </a:r>
          </a:p>
          <a:p>
            <a:pPr lvl="1"/>
            <a:r>
              <a:rPr lang="en-US" altLang="zh-CN" sz="20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(Edge of Stability, </a:t>
            </a:r>
            <a:r>
              <a:rPr lang="en-US" altLang="zh-CN" sz="2000" b="1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EoS</a:t>
            </a:r>
            <a:r>
              <a:rPr lang="en-US" altLang="zh-CN" sz="20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)                         The sharpness starts hovering around 2/η.</a:t>
            </a:r>
          </a:p>
          <a:p>
            <a:pPr lvl="1"/>
            <a:r>
              <a:rPr lang="en-US" altLang="zh-CN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loss non-monotonically decreases without diverging.</a:t>
            </a:r>
          </a:p>
          <a:p>
            <a:r>
              <a:rPr lang="en-US" altLang="zh-CN" sz="1800" dirty="0"/>
              <a:t>This regime cannot be explained by traditional analysis! </a:t>
            </a:r>
            <a:endParaRPr lang="zh-CN" altLang="en-US" sz="18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EA2C6-5382-3415-196D-EEE6054DF9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39760" b="64470"/>
          <a:stretch/>
        </p:blipFill>
        <p:spPr>
          <a:xfrm>
            <a:off x="5178280" y="2766595"/>
            <a:ext cx="6175519" cy="22097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AB4ABE-5254-4318-A094-41C135EEE3F4}"/>
              </a:ext>
            </a:extLst>
          </p:cNvPr>
          <p:cNvSpPr txBox="1"/>
          <p:nvPr/>
        </p:nvSpPr>
        <p:spPr>
          <a:xfrm>
            <a:off x="9242085" y="4976394"/>
            <a:ext cx="2191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[Cohen et al. ICLR 21]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773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03.365354330708,&quot;width&quot;:9043.1559055118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1399</Words>
  <Application>Microsoft Office PowerPoint</Application>
  <PresentationFormat>宽屏</PresentationFormat>
  <Paragraphs>188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CMMI10</vt:lpstr>
      <vt:lpstr>CMSS10</vt:lpstr>
      <vt:lpstr>CMSSBX10</vt:lpstr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Office 主题​​</vt:lpstr>
      <vt:lpstr>Understanding Edge-of-Stability Training Dynamics with a Minimalist Example</vt:lpstr>
      <vt:lpstr>Outline</vt:lpstr>
      <vt:lpstr>Outline</vt:lpstr>
      <vt:lpstr>Machine learning and Gradient Descent</vt:lpstr>
      <vt:lpstr>Gradient Descent</vt:lpstr>
      <vt:lpstr>L-smoothness and sharpness </vt:lpstr>
      <vt:lpstr>Descent Lemma</vt:lpstr>
      <vt:lpstr>Outline</vt:lpstr>
      <vt:lpstr>Progressive sharpening and Edge of Stability</vt:lpstr>
      <vt:lpstr>EoS: Neural networks are not quadratic!</vt:lpstr>
      <vt:lpstr>Gradient descent and gradient flow</vt:lpstr>
      <vt:lpstr>What is interesting about EoS?</vt:lpstr>
      <vt:lpstr>Characterization of Edge-of-Stability</vt:lpstr>
      <vt:lpstr>Outline</vt:lpstr>
      <vt:lpstr>Minimalist Example for EoS</vt:lpstr>
      <vt:lpstr>Minimalist Example for EoS</vt:lpstr>
      <vt:lpstr>Sharpness Concentration and Adaptivity</vt:lpstr>
      <vt:lpstr>Training Trajectory of GD</vt:lpstr>
      <vt:lpstr>EoS Trajectory—the parabolic boundary</vt:lpstr>
      <vt:lpstr>Dynamics characterization </vt:lpstr>
      <vt:lpstr>Reparameterization</vt:lpstr>
      <vt:lpstr>New dynamics characterization</vt:lpstr>
      <vt:lpstr>Approximate 1-step dynamics</vt:lpstr>
      <vt:lpstr>Approximate 2-step dynamics</vt:lpstr>
      <vt:lpstr>Fine-grained Analysis</vt:lpstr>
      <vt:lpstr>Provable Sharpness concentration</vt:lpstr>
      <vt:lpstr>Provable Sharpness adaptivity</vt:lpstr>
      <vt:lpstr>2-scalar case: why there is no EoS?</vt:lpstr>
      <vt:lpstr>Difference Between Degree-2 and Degree-4 Models</vt:lpstr>
      <vt:lpstr>Outline</vt:lpstr>
      <vt:lpstr>Beyond Minimalist: real-world model</vt:lpstr>
      <vt:lpstr>Beyond Minimalist: real-world model</vt:lpstr>
      <vt:lpstr>Global trajectory and chaos</vt:lpstr>
      <vt:lpstr>Bifurcation in GD dynamics</vt:lpstr>
      <vt:lpstr>Source of Bifurcation</vt:lpstr>
      <vt:lpstr>What about SGD?</vt:lpstr>
      <vt:lpstr>Future Directions</vt:lpstr>
      <vt:lpstr>Acknowledgement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Edge-of-Stability Training Dynamics with a Minimalist Example</dc:title>
  <dc:creator>2367078262@qq.com</dc:creator>
  <cp:lastModifiedBy>2367078262@qq.com</cp:lastModifiedBy>
  <cp:revision>265</cp:revision>
  <dcterms:created xsi:type="dcterms:W3CDTF">2022-11-25T09:38:31Z</dcterms:created>
  <dcterms:modified xsi:type="dcterms:W3CDTF">2022-11-27T10:35:39Z</dcterms:modified>
</cp:coreProperties>
</file>